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7" r:id="rId3"/>
    <p:sldId id="261" r:id="rId4"/>
    <p:sldId id="256" r:id="rId5"/>
    <p:sldId id="260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4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1" autoAdjust="0"/>
    <p:restoredTop sz="94612"/>
  </p:normalViewPr>
  <p:slideViewPr>
    <p:cSldViewPr snapToGrid="0" snapToObjects="1">
      <p:cViewPr varScale="1">
        <p:scale>
          <a:sx n="98" d="100"/>
          <a:sy n="98" d="100"/>
        </p:scale>
        <p:origin x="152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72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12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83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84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8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6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84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23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9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05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0A72C-FA3F-2944-BCE7-F40E52491A79}" type="datetimeFigureOut">
              <a:rPr lang="en-US" smtClean="0"/>
              <a:t>4/9/17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27B85-A527-AB4F-B738-63DEFEE3BF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0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2">
              <a:lumMod val="90000"/>
            </a:schemeClr>
          </a:fgClr>
          <a:bgClr>
            <a:schemeClr val="bg2">
              <a:lumMod val="7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4442" y="563344"/>
            <a:ext cx="1575107" cy="17170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4426" y="2483269"/>
            <a:ext cx="3516486" cy="27025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67" y="84138"/>
            <a:ext cx="8229600" cy="953029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Investigating Properties of Water</a:t>
            </a:r>
            <a:br>
              <a:rPr lang="en-US" u="sng" dirty="0" smtClean="0"/>
            </a:br>
            <a:endParaRPr lang="en-US" u="sng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604" y="4762499"/>
            <a:ext cx="2250505" cy="18194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4442" y="2832604"/>
            <a:ext cx="1694822" cy="1500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4426" y="721389"/>
            <a:ext cx="3382719" cy="16766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1773" y="5283073"/>
            <a:ext cx="3215372" cy="12055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3259" y="3764843"/>
            <a:ext cx="1989668" cy="281708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3259" y="745830"/>
            <a:ext cx="1972139" cy="283684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25076" y="6488668"/>
            <a:ext cx="357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images from: </a:t>
            </a:r>
            <a:r>
              <a:rPr lang="en-US" dirty="0" err="1" smtClean="0"/>
              <a:t>www.freeimages.com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6488668"/>
            <a:ext cx="5249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©American Modeling Teachers Association </a:t>
            </a:r>
            <a:r>
              <a:rPr lang="en-US" dirty="0" smtClean="0"/>
              <a:t>2015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096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0100" y="2418716"/>
            <a:ext cx="2427069" cy="18203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25076" y="6488668"/>
            <a:ext cx="3818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images from: </a:t>
            </a:r>
            <a:r>
              <a:rPr lang="en-US" dirty="0" err="1" smtClean="0"/>
              <a:t>www.freeimages.com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6719" y="5083082"/>
            <a:ext cx="1362281" cy="13017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4004" y="4959164"/>
            <a:ext cx="1208526" cy="15302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3333" y="1272189"/>
            <a:ext cx="54533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How many pennies can be added to a full </a:t>
            </a:r>
          </a:p>
          <a:p>
            <a:r>
              <a:rPr lang="en-US" sz="2400" b="1" dirty="0" smtClean="0"/>
              <a:t>glass of water until it overflows?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396639" y="4239018"/>
            <a:ext cx="54630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How many drops of water can be added </a:t>
            </a:r>
          </a:p>
          <a:p>
            <a:r>
              <a:rPr lang="en-US" sz="2400" b="1" dirty="0" smtClean="0"/>
              <a:t>to the head of a penny until it overflows?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3333" y="21166"/>
            <a:ext cx="8339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rgbClr val="000090"/>
                </a:solidFill>
              </a:rPr>
              <a:t>Investigating water’s capability to </a:t>
            </a:r>
          </a:p>
          <a:p>
            <a:pPr algn="ctr"/>
            <a:r>
              <a:rPr lang="en-US" sz="3600" b="1" u="sng" dirty="0" smtClean="0">
                <a:solidFill>
                  <a:srgbClr val="000090"/>
                </a:solidFill>
              </a:rPr>
              <a:t>hold together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488668"/>
            <a:ext cx="5249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©American Modeling Teachers Association </a:t>
            </a:r>
            <a:r>
              <a:rPr lang="en-US" dirty="0" smtClean="0"/>
              <a:t>2015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783" y="2068497"/>
            <a:ext cx="2863856" cy="301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368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UpDiag">
          <a:fgClr>
            <a:srgbClr val="FF6600"/>
          </a:fgClr>
          <a:bgClr>
            <a:schemeClr val="accent3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28582" y="2551277"/>
            <a:ext cx="6479915" cy="69127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5400000">
            <a:off x="1664492" y="2750110"/>
            <a:ext cx="1051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Start</a:t>
            </a:r>
            <a:endParaRPr lang="en-US" sz="280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59359" y="2836333"/>
            <a:ext cx="2358641" cy="0"/>
          </a:xfrm>
          <a:prstGeom prst="straightConnector1">
            <a:avLst/>
          </a:prstGeom>
          <a:ln w="76200" cmpd="sng"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313184" y="2582105"/>
            <a:ext cx="575480" cy="5116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166273" y="3116321"/>
            <a:ext cx="302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Fill circle with drops of water until there is one big drop.</a:t>
            </a:r>
          </a:p>
          <a:p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52072" y="743213"/>
            <a:ext cx="6064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How far can the drop of water stretch without separating?</a:t>
            </a:r>
            <a:endParaRPr lang="en-US" sz="32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415" y="4005458"/>
            <a:ext cx="4132269" cy="21373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25076" y="6488668"/>
            <a:ext cx="3527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images from: </a:t>
            </a:r>
            <a:r>
              <a:rPr lang="en-US" dirty="0" err="1" smtClean="0"/>
              <a:t>www.freeimages.com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1365" y="77057"/>
            <a:ext cx="8235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>
                <a:solidFill>
                  <a:srgbClr val="000090"/>
                </a:solidFill>
              </a:rPr>
              <a:t>Investigating</a:t>
            </a:r>
            <a:r>
              <a:rPr lang="en-US" sz="3200" b="1" u="sng" dirty="0" smtClean="0">
                <a:solidFill>
                  <a:srgbClr val="000090"/>
                </a:solidFill>
              </a:rPr>
              <a:t> </a:t>
            </a:r>
            <a:r>
              <a:rPr lang="en-US" sz="3200" b="1" u="sng" dirty="0">
                <a:solidFill>
                  <a:srgbClr val="000090"/>
                </a:solidFill>
              </a:rPr>
              <a:t>w</a:t>
            </a:r>
            <a:r>
              <a:rPr lang="en-US" sz="3200" b="1" u="sng" dirty="0" smtClean="0">
                <a:solidFill>
                  <a:srgbClr val="000090"/>
                </a:solidFill>
              </a:rPr>
              <a:t>ater’s ability to stay together</a:t>
            </a:r>
            <a:endParaRPr lang="en-US" sz="3200" b="1" u="sng" dirty="0">
              <a:solidFill>
                <a:srgbClr val="00009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488668"/>
            <a:ext cx="5249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©American Modeling Teachers Association </a:t>
            </a:r>
            <a:r>
              <a:rPr lang="en-US" dirty="0" smtClean="0"/>
              <a:t>2015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033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UpDiag">
          <a:fgClr>
            <a:srgbClr val="FF6600"/>
          </a:fgClr>
          <a:bgClr>
            <a:schemeClr val="accent3">
              <a:lumMod val="60000"/>
              <a:lumOff val="4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908742" y="1035939"/>
            <a:ext cx="7258334" cy="5020984"/>
          </a:xfrm>
          <a:custGeom>
            <a:avLst/>
            <a:gdLst>
              <a:gd name="connsiteX0" fmla="*/ 7095700 w 8430642"/>
              <a:gd name="connsiteY0" fmla="*/ 5411753 h 5411753"/>
              <a:gd name="connsiteX1" fmla="*/ 6783085 w 8430642"/>
              <a:gd name="connsiteY1" fmla="*/ 4298061 h 5411753"/>
              <a:gd name="connsiteX2" fmla="*/ 980162 w 8430642"/>
              <a:gd name="connsiteY2" fmla="*/ 4161291 h 5411753"/>
              <a:gd name="connsiteX3" fmla="*/ 1390470 w 8430642"/>
              <a:gd name="connsiteY3" fmla="*/ 2930368 h 5411753"/>
              <a:gd name="connsiteX4" fmla="*/ 7427854 w 8430642"/>
              <a:gd name="connsiteY4" fmla="*/ 2930368 h 5411753"/>
              <a:gd name="connsiteX5" fmla="*/ 7779547 w 8430642"/>
              <a:gd name="connsiteY5" fmla="*/ 1699445 h 5411753"/>
              <a:gd name="connsiteX6" fmla="*/ 941085 w 8430642"/>
              <a:gd name="connsiteY6" fmla="*/ 1504061 h 5411753"/>
              <a:gd name="connsiteX7" fmla="*/ 765239 w 8430642"/>
              <a:gd name="connsiteY7" fmla="*/ 116830 h 5411753"/>
              <a:gd name="connsiteX8" fmla="*/ 7525547 w 8430642"/>
              <a:gd name="connsiteY8" fmla="*/ 77753 h 5411753"/>
              <a:gd name="connsiteX9" fmla="*/ 7525547 w 8430642"/>
              <a:gd name="connsiteY9" fmla="*/ 77753 h 5411753"/>
              <a:gd name="connsiteX10" fmla="*/ 8033547 w 8430642"/>
              <a:gd name="connsiteY10" fmla="*/ 77753 h 5411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30642" h="5411753">
                <a:moveTo>
                  <a:pt x="7095700" y="5411753"/>
                </a:moveTo>
                <a:cubicBezTo>
                  <a:pt x="7449020" y="4959112"/>
                  <a:pt x="7802341" y="4506471"/>
                  <a:pt x="6783085" y="4298061"/>
                </a:cubicBezTo>
                <a:cubicBezTo>
                  <a:pt x="5763829" y="4089651"/>
                  <a:pt x="1878931" y="4389240"/>
                  <a:pt x="980162" y="4161291"/>
                </a:cubicBezTo>
                <a:cubicBezTo>
                  <a:pt x="81393" y="3933342"/>
                  <a:pt x="315855" y="3135522"/>
                  <a:pt x="1390470" y="2930368"/>
                </a:cubicBezTo>
                <a:cubicBezTo>
                  <a:pt x="2465085" y="2725214"/>
                  <a:pt x="6363008" y="3135522"/>
                  <a:pt x="7427854" y="2930368"/>
                </a:cubicBezTo>
                <a:cubicBezTo>
                  <a:pt x="8492700" y="2725214"/>
                  <a:pt x="8860675" y="1937163"/>
                  <a:pt x="7779547" y="1699445"/>
                </a:cubicBezTo>
                <a:cubicBezTo>
                  <a:pt x="6698419" y="1461727"/>
                  <a:pt x="2110136" y="1767830"/>
                  <a:pt x="941085" y="1504061"/>
                </a:cubicBezTo>
                <a:cubicBezTo>
                  <a:pt x="-227966" y="1240292"/>
                  <a:pt x="-332171" y="354548"/>
                  <a:pt x="765239" y="116830"/>
                </a:cubicBezTo>
                <a:cubicBezTo>
                  <a:pt x="1862649" y="-120888"/>
                  <a:pt x="7525547" y="77753"/>
                  <a:pt x="7525547" y="77753"/>
                </a:cubicBezTo>
                <a:lnTo>
                  <a:pt x="7525547" y="77753"/>
                </a:lnTo>
                <a:lnTo>
                  <a:pt x="8033547" y="77753"/>
                </a:lnTo>
              </a:path>
            </a:pathLst>
          </a:custGeom>
          <a:ln w="660400">
            <a:solidFill>
              <a:schemeClr val="accent1"/>
            </a:solidFill>
            <a:prstDash val="solid"/>
          </a:ln>
          <a:effectLst>
            <a:innerShdw blurRad="63500" dist="50800" dir="13500000">
              <a:srgbClr val="000000">
                <a:alpha val="50000"/>
              </a:srgbClr>
            </a:inn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904829">
            <a:off x="6492063" y="5871372"/>
            <a:ext cx="1051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Start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 rot="5400000">
            <a:off x="7318134" y="917738"/>
            <a:ext cx="1232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Finish</a:t>
            </a:r>
            <a:endParaRPr lang="en-US" sz="2800" b="1" dirty="0"/>
          </a:p>
        </p:txBody>
      </p:sp>
      <p:cxnSp>
        <p:nvCxnSpPr>
          <p:cNvPr id="11" name="Straight Arrow Connector 10"/>
          <p:cNvCxnSpPr>
            <a:stCxn id="5" idx="0"/>
          </p:cNvCxnSpPr>
          <p:nvPr/>
        </p:nvCxnSpPr>
        <p:spPr>
          <a:xfrm flipV="1">
            <a:off x="7017762" y="5633906"/>
            <a:ext cx="295389" cy="423017"/>
          </a:xfrm>
          <a:prstGeom prst="straightConnector1">
            <a:avLst/>
          </a:prstGeom>
          <a:ln w="76200" cmpd="sng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355314" y="6239368"/>
            <a:ext cx="575480" cy="51166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1515891" y="6060091"/>
            <a:ext cx="4678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Fill circle with water, have the water travel the race track, and </a:t>
            </a:r>
            <a:r>
              <a:rPr lang="en-US" b="1" dirty="0"/>
              <a:t>r</a:t>
            </a:r>
            <a:r>
              <a:rPr lang="en-US" b="1" dirty="0" smtClean="0"/>
              <a:t>ecord your time.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93076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176" y="1515820"/>
            <a:ext cx="1587500" cy="218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25076" y="6488668"/>
            <a:ext cx="3579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images from: </a:t>
            </a:r>
            <a:r>
              <a:rPr lang="en-US" dirty="0" err="1" smtClean="0"/>
              <a:t>www.freeimages.com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4559" y="1782354"/>
            <a:ext cx="1800446" cy="1917866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426" y="3992789"/>
            <a:ext cx="2756535" cy="2145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935" y="3966754"/>
            <a:ext cx="2846070" cy="21717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028016" y="397359"/>
            <a:ext cx="58587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Predict</a:t>
            </a:r>
            <a:r>
              <a:rPr lang="en-US" sz="2800" dirty="0" smtClean="0"/>
              <a:t> how these challenges may change if soap is added to the water.  </a:t>
            </a:r>
            <a:r>
              <a:rPr lang="en-US" sz="2800" b="1" dirty="0" smtClean="0"/>
              <a:t>Try it </a:t>
            </a:r>
            <a:r>
              <a:rPr lang="en-US" sz="2800" dirty="0" smtClean="0"/>
              <a:t>– if there’s time.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0" y="6488668"/>
            <a:ext cx="5249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©American Modeling Teachers Association </a:t>
            </a:r>
            <a:r>
              <a:rPr lang="en-US" dirty="0" smtClean="0"/>
              <a:t>2015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93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7988" y="1817804"/>
            <a:ext cx="55255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 indent="-22860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Times New Roman" charset="0"/>
              </a:rPr>
              <a:t> </a:t>
            </a:r>
            <a:endParaRPr lang="en-US" sz="1400" dirty="0">
              <a:latin typeface="Times New Roman" charset="0"/>
              <a:ea typeface="Times New Roman" charset="0"/>
            </a:endParaRPr>
          </a:p>
          <a:p>
            <a:pPr marL="228600" marR="0" indent="-228600" algn="ctr">
              <a:spcBef>
                <a:spcPts val="0"/>
              </a:spcBef>
              <a:spcAft>
                <a:spcPts val="0"/>
              </a:spcAft>
              <a:tabLst>
                <a:tab pos="1196975" algn="l"/>
              </a:tabLst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Times New Roman" charset="0"/>
              </a:rPr>
              <a:t>(Additional materials available in members’ resources)</a:t>
            </a:r>
            <a:endParaRPr lang="en-US" sz="1400" dirty="0"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7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23814</TotalTime>
  <Words>159</Words>
  <Application>Microsoft Macintosh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Investigating Properties of Water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Conrardy</dc:creator>
  <cp:lastModifiedBy>Jeffrey Hengesbach</cp:lastModifiedBy>
  <cp:revision>35</cp:revision>
  <dcterms:created xsi:type="dcterms:W3CDTF">2015-08-08T14:39:35Z</dcterms:created>
  <dcterms:modified xsi:type="dcterms:W3CDTF">2017-04-09T21:27:57Z</dcterms:modified>
</cp:coreProperties>
</file>